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0" r:id="rId3"/>
    <p:sldId id="371" r:id="rId4"/>
    <p:sldId id="372" r:id="rId5"/>
    <p:sldId id="376" r:id="rId6"/>
    <p:sldId id="377" r:id="rId7"/>
    <p:sldId id="379" r:id="rId8"/>
    <p:sldId id="378" r:id="rId9"/>
    <p:sldId id="375" r:id="rId10"/>
  </p:sldIdLst>
  <p:sldSz cx="9144000" cy="6858000" type="screen4x3"/>
  <p:notesSz cx="70104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7373"/>
    <a:srgbClr val="808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66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E2335-8361-42E4-BB03-857A89D104BC}" type="datetimeFigureOut">
              <a:rPr lang="es-MX" smtClean="0"/>
              <a:pPr/>
              <a:t>09/08/2013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343400"/>
            <a:ext cx="560705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3847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685213"/>
            <a:ext cx="303847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1722-D55B-402D-A682-224852CFD6B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559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1722-D55B-402D-A682-224852CFD6B2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12D86-4F76-49C3-A69C-B05BA1C7223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60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1722-D55B-402D-A682-224852CFD6B2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76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58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22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080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6" y="0"/>
            <a:ext cx="2579700" cy="1052736"/>
          </a:xfrm>
          <a:prstGeom prst="rect">
            <a:avLst/>
          </a:prstGeom>
        </p:spPr>
      </p:pic>
      <p:sp>
        <p:nvSpPr>
          <p:cNvPr id="8" name="7 Rectángulo"/>
          <p:cNvSpPr/>
          <p:nvPr userDrawn="1"/>
        </p:nvSpPr>
        <p:spPr>
          <a:xfrm>
            <a:off x="0" y="1046206"/>
            <a:ext cx="914509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 rot="10800000">
            <a:off x="-13704" y="6669360"/>
            <a:ext cx="914509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842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004" y="3411343"/>
            <a:ext cx="9144000" cy="342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sz="1400" dirty="0" smtClean="0">
              <a:latin typeface="Trajan Pro"/>
            </a:endParaRPr>
          </a:p>
          <a:p>
            <a:pPr algn="r"/>
            <a:endParaRPr lang="es-MX" sz="1400" dirty="0">
              <a:latin typeface="Trajan Pro"/>
            </a:endParaRPr>
          </a:p>
          <a:p>
            <a:pPr algn="r"/>
            <a:endParaRPr lang="es-MX" sz="1400" dirty="0" smtClean="0">
              <a:latin typeface="Trajan Pro"/>
            </a:endParaRPr>
          </a:p>
          <a:p>
            <a:pPr algn="r"/>
            <a:endParaRPr lang="es-MX" sz="1400" dirty="0">
              <a:latin typeface="Trajan Pro"/>
            </a:endParaRPr>
          </a:p>
          <a:p>
            <a:pPr algn="r"/>
            <a:r>
              <a:rPr lang="es-MX" sz="1400" dirty="0" smtClean="0">
                <a:latin typeface="Trajan Pro"/>
              </a:rPr>
              <a:t>Centro Nacional de Equidad de Género y Salud Reproductiva</a:t>
            </a:r>
          </a:p>
          <a:p>
            <a:pPr algn="r"/>
            <a:r>
              <a:rPr lang="es-MX" sz="1400" dirty="0" smtClean="0">
                <a:latin typeface="Trajan Pro"/>
              </a:rPr>
              <a:t>Dirección Adjunta de salud Materna y Perinatal</a:t>
            </a:r>
          </a:p>
          <a:p>
            <a:pPr algn="r"/>
            <a:r>
              <a:rPr lang="es-MX" sz="1400" dirty="0" smtClean="0">
                <a:latin typeface="Trajan Pro"/>
              </a:rPr>
              <a:t>Dirección de Desarrollo Comunitario</a:t>
            </a:r>
          </a:p>
          <a:p>
            <a:pPr algn="r"/>
            <a:r>
              <a:rPr lang="es-MX" sz="1400" dirty="0" smtClean="0">
                <a:latin typeface="Trajan Pro"/>
              </a:rPr>
              <a:t>Subdirección de Redes Sociales</a:t>
            </a:r>
            <a:endParaRPr lang="es-MX" sz="1400" dirty="0">
              <a:latin typeface="Trajan Pro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60" y="-27384"/>
            <a:ext cx="3277721" cy="3429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67544" y="344623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</a:rPr>
              <a:t>Proyectos de Salud Materna </a:t>
            </a:r>
          </a:p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</a:rPr>
              <a:t>Fondo de Comunidades Saludables </a:t>
            </a:r>
            <a:endParaRPr lang="es-MX" sz="3600" b="1" dirty="0">
              <a:solidFill>
                <a:schemeClr val="bg1"/>
              </a:solidFill>
              <a:latin typeface="Trajan Pro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759466" y="630932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</a:rPr>
              <a:t> 2013</a:t>
            </a:r>
            <a:endParaRPr lang="es-MX" sz="2000" dirty="0">
              <a:solidFill>
                <a:schemeClr val="bg1"/>
              </a:solidFill>
              <a:latin typeface="Trajan Pr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18437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MX" sz="3800" b="1" dirty="0" smtClean="0">
                <a:latin typeface="+mj-lt"/>
                <a:ea typeface="Times New Roman" pitchFamily="18" charset="0"/>
                <a:cs typeface="Arial" charset="0"/>
              </a:rPr>
              <a:t>Objetivo: </a:t>
            </a:r>
          </a:p>
          <a:p>
            <a:pPr marL="0" indent="0">
              <a:buNone/>
            </a:pPr>
            <a:endParaRPr lang="es-MX" sz="800" dirty="0" smtClean="0">
              <a:latin typeface="+mj-lt"/>
              <a:ea typeface="Times New Roman" pitchFamily="18" charset="0"/>
              <a:cs typeface="Arial" charset="0"/>
            </a:endParaRPr>
          </a:p>
          <a:p>
            <a:pPr marL="0" indent="0" algn="just">
              <a:buNone/>
            </a:pPr>
            <a:r>
              <a:rPr lang="es-MX" sz="4000" b="1" dirty="0" smtClean="0">
                <a:latin typeface="+mj-lt"/>
              </a:rPr>
              <a:t>Promover</a:t>
            </a:r>
            <a:r>
              <a:rPr lang="es-MX" sz="4000" b="1" dirty="0">
                <a:latin typeface="+mj-lt"/>
                <a:cs typeface="Arial" charset="0"/>
              </a:rPr>
              <a:t> </a:t>
            </a:r>
            <a:r>
              <a:rPr lang="es-MX" sz="4000" b="1" dirty="0" smtClean="0">
                <a:latin typeface="+mj-lt"/>
              </a:rPr>
              <a:t>la </a:t>
            </a:r>
            <a:r>
              <a:rPr lang="es-MX" sz="4000" b="1" dirty="0">
                <a:latin typeface="+mj-lt"/>
              </a:rPr>
              <a:t>participación de los gobiernos municipales </a:t>
            </a:r>
            <a:r>
              <a:rPr lang="es-MX" sz="4000" b="1" dirty="0" smtClean="0">
                <a:latin typeface="+mj-lt"/>
              </a:rPr>
              <a:t>en acciones de promoción de la salud materna y en el establecimiento de sistemas de</a:t>
            </a:r>
            <a:r>
              <a:rPr lang="es-ES" sz="4000" b="1" dirty="0" smtClean="0">
                <a:latin typeface="+mj-lt"/>
              </a:rPr>
              <a:t> traslado comunitario y de Posadas de Apoyo a la Mujer Embarazada (AME).</a:t>
            </a:r>
            <a:endParaRPr lang="es-MX" sz="4000" b="1" dirty="0">
              <a:latin typeface="+mj-lt"/>
            </a:endParaRPr>
          </a:p>
          <a:p>
            <a:pPr lvl="0"/>
            <a:endParaRPr lang="es-MX" sz="2000" dirty="0">
              <a:latin typeface="+mj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9180512" cy="114300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 smtClean="0">
                <a:solidFill>
                  <a:schemeClr val="bg1">
                    <a:lumMod val="50000"/>
                  </a:schemeClr>
                </a:solidFill>
              </a:rPr>
              <a:t>Proyectos en </a:t>
            </a:r>
            <a:r>
              <a:rPr lang="es-MX" sz="32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s-MX" sz="3200" b="1" dirty="0" smtClean="0">
                <a:solidFill>
                  <a:schemeClr val="bg1">
                    <a:lumMod val="50000"/>
                  </a:schemeClr>
                </a:solidFill>
              </a:rPr>
              <a:t>alud Materna</a:t>
            </a:r>
            <a:br>
              <a:rPr lang="es-MX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MX" sz="3200" b="1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s-MX" sz="3200" b="1" dirty="0" smtClean="0">
                <a:solidFill>
                  <a:schemeClr val="bg1">
                    <a:lumMod val="50000"/>
                  </a:schemeClr>
                </a:solidFill>
              </a:rPr>
              <a:t>ondo  de  Comunidades Saludables </a:t>
            </a:r>
            <a:endParaRPr lang="es-MX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4" descr="P92109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72052"/>
            <a:ext cx="4320480" cy="3242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es-MX" sz="1200" dirty="0" smtClean="0"/>
              <a:t> </a:t>
            </a:r>
            <a:r>
              <a:rPr lang="es-MX" sz="2000" b="1" dirty="0" smtClean="0">
                <a:solidFill>
                  <a:srgbClr val="C00000"/>
                </a:solidFill>
              </a:rPr>
              <a:t>Reglas  de Operación 2013 ( Diciembre 2012)</a:t>
            </a:r>
          </a:p>
          <a:p>
            <a:pPr marL="722313" indent="-269875">
              <a:buFont typeface="Wingdings" pitchFamily="2" charset="2"/>
              <a:buChar char="§"/>
            </a:pPr>
            <a:r>
              <a:rPr lang="es-MX" sz="2000" dirty="0"/>
              <a:t>Lineamientos de Apoyo del Programa Comunidades Saludables a Proyectos </a:t>
            </a:r>
            <a:r>
              <a:rPr lang="es-MX" sz="2000" dirty="0" smtClean="0"/>
              <a:t>Municipales</a:t>
            </a:r>
          </a:p>
          <a:p>
            <a:pPr marL="722313" indent="-269875">
              <a:buFont typeface="Wingdings" pitchFamily="2" charset="2"/>
              <a:buChar char="§"/>
            </a:pPr>
            <a:r>
              <a:rPr lang="es-MX" sz="2000" dirty="0"/>
              <a:t>Guía de llenado para Expediente Técnico</a:t>
            </a:r>
          </a:p>
          <a:p>
            <a:pPr marL="722313" indent="-269875">
              <a:buFont typeface="Wingdings" pitchFamily="2" charset="2"/>
              <a:buChar char="§"/>
            </a:pPr>
            <a:r>
              <a:rPr lang="es-MX" sz="2000" dirty="0"/>
              <a:t>Formato Expediente Técnico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 smtClean="0"/>
              <a:t>Convocatoria </a:t>
            </a:r>
            <a:r>
              <a:rPr lang="es-MX" sz="2000" dirty="0"/>
              <a:t>(dentro de los primeros 15 días hábiles del mes de enero</a:t>
            </a:r>
            <a:r>
              <a:rPr lang="es-MX" sz="20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 smtClean="0"/>
              <a:t>Recepción por los Comités Estatales de Comunidades Saludables (Marzo)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 smtClean="0"/>
              <a:t>Recepción por el Comité del Fondo Nacional de Comunidades Saludables (Marzo)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 smtClean="0"/>
              <a:t>Publicación de Resultados en la página Web (Mayo)</a:t>
            </a:r>
          </a:p>
          <a:p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Las </a:t>
            </a:r>
            <a:r>
              <a:rPr lang="es-MX" sz="2000" dirty="0"/>
              <a:t>Reglas de Operación e Indicadores de Gestión y Evaluación del Programa </a:t>
            </a:r>
            <a:r>
              <a:rPr lang="es-MX" sz="2000" dirty="0" smtClean="0"/>
              <a:t>Comunidades Saludables</a:t>
            </a:r>
            <a:r>
              <a:rPr lang="es-MX" sz="2000" dirty="0"/>
              <a:t>, </a:t>
            </a:r>
            <a:r>
              <a:rPr lang="es-MX" sz="2000" dirty="0" smtClean="0"/>
              <a:t> </a:t>
            </a:r>
            <a:r>
              <a:rPr lang="es-MX" sz="2000" dirty="0"/>
              <a:t>se pueden consultar en la página electrónica de la Dirección General de </a:t>
            </a:r>
            <a:r>
              <a:rPr lang="es-MX" sz="2000" dirty="0" smtClean="0"/>
              <a:t>Promoción de </a:t>
            </a:r>
            <a:r>
              <a:rPr lang="es-MX" sz="2000" dirty="0"/>
              <a:t>la Salud </a:t>
            </a:r>
            <a:r>
              <a:rPr lang="es-MX" sz="2000" dirty="0" smtClean="0"/>
              <a:t>http</a:t>
            </a:r>
            <a:r>
              <a:rPr lang="es-MX" sz="2000" dirty="0"/>
              <a:t>://www.promocion.salud.gob.mx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82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MX" sz="3600" b="1" dirty="0" smtClean="0">
                <a:solidFill>
                  <a:schemeClr val="bg1">
                    <a:lumMod val="50000"/>
                  </a:schemeClr>
                </a:solidFill>
              </a:rPr>
              <a:t>Proyectos en </a:t>
            </a:r>
            <a:r>
              <a:rPr lang="es-MX" sz="36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s-MX" sz="3600" b="1" dirty="0" smtClean="0">
                <a:solidFill>
                  <a:schemeClr val="bg1">
                    <a:lumMod val="50000"/>
                  </a:schemeClr>
                </a:solidFill>
              </a:rPr>
              <a:t>alud Materna </a:t>
            </a:r>
            <a:br>
              <a:rPr lang="es-MX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MX" sz="3600" b="1" dirty="0" smtClean="0">
                <a:solidFill>
                  <a:schemeClr val="bg1">
                    <a:lumMod val="50000"/>
                  </a:schemeClr>
                </a:solidFill>
              </a:rPr>
              <a:t>Fondo  de  Comunidades Saludables </a:t>
            </a:r>
            <a:endParaRPr lang="es-MX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-90264"/>
            <a:ext cx="66454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sz="2400" dirty="0" smtClean="0">
                <a:solidFill>
                  <a:schemeClr val="bg1"/>
                </a:solidFill>
              </a:rPr>
              <a:t>de </a:t>
            </a:r>
            <a:r>
              <a:rPr lang="es-MX" sz="3600" b="1" dirty="0">
                <a:solidFill>
                  <a:schemeClr val="bg1">
                    <a:lumMod val="50000"/>
                  </a:schemeClr>
                </a:solidFill>
              </a:rPr>
              <a:t>Proyectos en Salud Materna</a:t>
            </a:r>
            <a:br>
              <a:rPr lang="es-MX" sz="3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MX" sz="3600" b="1" dirty="0">
                <a:solidFill>
                  <a:schemeClr val="bg1">
                    <a:lumMod val="50000"/>
                  </a:schemeClr>
                </a:solidFill>
              </a:rPr>
              <a:t>Fondo  de  Comunidades Saludables 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DSCF257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3" b="17180"/>
          <a:stretch/>
        </p:blipFill>
        <p:spPr bwMode="auto">
          <a:xfrm>
            <a:off x="5651014" y="1196752"/>
            <a:ext cx="345749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SC026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22120" r="46989" b="24101"/>
          <a:stretch/>
        </p:blipFill>
        <p:spPr bwMode="auto">
          <a:xfrm>
            <a:off x="5723022" y="3692910"/>
            <a:ext cx="3385482" cy="247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850451"/>
              </p:ext>
            </p:extLst>
          </p:nvPr>
        </p:nvGraphicFramePr>
        <p:xfrm>
          <a:off x="539552" y="1215273"/>
          <a:ext cx="4752528" cy="314983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48072"/>
                <a:gridCol w="1008112"/>
                <a:gridCol w="1224136"/>
                <a:gridCol w="1872208"/>
              </a:tblGrid>
              <a:tr h="643358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 smtClean="0">
                          <a:effectLst/>
                          <a:latin typeface="+mn-lt"/>
                        </a:rPr>
                        <a:t>Total  </a:t>
                      </a:r>
                      <a:r>
                        <a:rPr lang="es-MX" sz="1600" b="1" u="none" strike="noStrike" dirty="0">
                          <a:effectLst/>
                          <a:latin typeface="+mn-lt"/>
                        </a:rPr>
                        <a:t>proyectos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 smtClean="0">
                          <a:effectLst/>
                          <a:latin typeface="+mn-lt"/>
                        </a:rPr>
                        <a:t>De</a:t>
                      </a:r>
                      <a:r>
                        <a:rPr lang="es-MX" sz="16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1" u="none" strike="noStrike" dirty="0" smtClean="0">
                          <a:effectLst/>
                          <a:latin typeface="+mn-lt"/>
                        </a:rPr>
                        <a:t>municipios </a:t>
                      </a:r>
                      <a:r>
                        <a:rPr lang="es-MX" sz="1600" b="1" u="none" strike="noStrike" dirty="0">
                          <a:effectLst/>
                          <a:latin typeface="+mn-lt"/>
                        </a:rPr>
                        <a:t>indígenas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+mn-lt"/>
                        </a:rPr>
                        <a:t>Aportación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7551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+mn-lt"/>
                        </a:rPr>
                        <a:t>2007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86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40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$ 45´199,291.31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551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+mn-lt"/>
                        </a:rPr>
                        <a:t>2008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95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47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$ 69´422,377.88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551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+mn-lt"/>
                        </a:rPr>
                        <a:t>2009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61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22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$ 43´176,229.24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551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+mn-lt"/>
                        </a:rPr>
                        <a:t>2010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effectLst/>
                          <a:latin typeface="+mn-lt"/>
                        </a:rPr>
                        <a:t>54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effectLst/>
                          <a:latin typeface="+mn-lt"/>
                        </a:rPr>
                        <a:t>20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$ 39´066,076.00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551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+mn-lt"/>
                        </a:rPr>
                        <a:t>2011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59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effectLst/>
                          <a:latin typeface="+mn-lt"/>
                        </a:rPr>
                        <a:t>19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$ 25´248,066.92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551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$ 21´211,000.00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2502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372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148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$ 243´323,041.35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049827"/>
              </p:ext>
            </p:extLst>
          </p:nvPr>
        </p:nvGraphicFramePr>
        <p:xfrm>
          <a:off x="2199928" y="4509120"/>
          <a:ext cx="2084040" cy="183260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84040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  <a:latin typeface="+mn-lt"/>
                        </a:rPr>
                        <a:t>Estados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755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s-MX" sz="1600" b="0" u="none" strike="noStrike" dirty="0" err="1" smtClean="0">
                          <a:effectLst/>
                          <a:latin typeface="+mn-lt"/>
                        </a:rPr>
                        <a:t>Cam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, Chis, </a:t>
                      </a:r>
                      <a:r>
                        <a:rPr lang="es-MX" sz="1600" b="0" u="none" strike="noStrike" dirty="0" err="1">
                          <a:effectLst/>
                          <a:latin typeface="+mn-lt"/>
                        </a:rPr>
                        <a:t>Chih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, DF,  </a:t>
                      </a:r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fontAlgn="ctr"/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s-MX" sz="1600" b="0" u="none" strike="noStrike" dirty="0" err="1" smtClean="0">
                          <a:effectLst/>
                          <a:latin typeface="+mn-lt"/>
                        </a:rPr>
                        <a:t>Dgo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s-MX" sz="1600" b="0" u="none" strike="noStrike" dirty="0" err="1" smtClean="0">
                          <a:effectLst/>
                          <a:latin typeface="+mn-lt"/>
                        </a:rPr>
                        <a:t>Gto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, Gro, </a:t>
                      </a:r>
                      <a:r>
                        <a:rPr lang="es-MX" sz="1600" b="0" u="none" strike="noStrike" dirty="0" err="1">
                          <a:effectLst/>
                          <a:latin typeface="+mn-lt"/>
                        </a:rPr>
                        <a:t>Hgo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, </a:t>
                      </a:r>
                      <a:endParaRPr lang="es-MX" sz="1600" b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s-MX" sz="1600" b="0" u="none" strike="noStrike" dirty="0" err="1" smtClean="0">
                          <a:effectLst/>
                          <a:latin typeface="+mn-lt"/>
                        </a:rPr>
                        <a:t>Méx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s-MX" sz="1600" b="0" u="none" strike="noStrike" dirty="0" err="1" smtClean="0">
                          <a:effectLst/>
                          <a:latin typeface="+mn-lt"/>
                        </a:rPr>
                        <a:t>Mich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, Mor, </a:t>
                      </a:r>
                      <a:r>
                        <a:rPr lang="es-MX" sz="1600" b="0" u="none" strike="noStrike" dirty="0" err="1">
                          <a:effectLst/>
                          <a:latin typeface="+mn-lt"/>
                        </a:rPr>
                        <a:t>Nay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fontAlgn="ctr"/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s-MX" sz="1600" b="0" u="none" strike="noStrike" dirty="0" err="1" smtClean="0">
                          <a:effectLst/>
                          <a:latin typeface="+mn-lt"/>
                        </a:rPr>
                        <a:t>Oax</a:t>
                      </a:r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s-MX" sz="1600" b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u="none" strike="noStrike" dirty="0" err="1" smtClean="0">
                          <a:effectLst/>
                          <a:latin typeface="+mn-lt"/>
                        </a:rPr>
                        <a:t>Pue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s-MX" sz="1600" b="0" u="none" strike="noStrike" dirty="0" err="1">
                          <a:effectLst/>
                          <a:latin typeface="+mn-lt"/>
                        </a:rPr>
                        <a:t>Qro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,  </a:t>
                      </a:r>
                      <a:r>
                        <a:rPr lang="es-MX" sz="1600" b="0" u="none" strike="noStrike" dirty="0" err="1">
                          <a:effectLst/>
                          <a:latin typeface="+mn-lt"/>
                        </a:rPr>
                        <a:t>Q.Roo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, </a:t>
                      </a:r>
                      <a:endParaRPr lang="es-MX" sz="1600" b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  SLP,</a:t>
                      </a:r>
                      <a:r>
                        <a:rPr lang="es-MX" sz="1600" b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u="none" strike="noStrike" dirty="0" err="1" smtClean="0">
                          <a:effectLst/>
                          <a:latin typeface="+mn-lt"/>
                        </a:rPr>
                        <a:t>Tab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s-MX" sz="1600" b="0" u="none" strike="noStrike" dirty="0" err="1">
                          <a:effectLst/>
                          <a:latin typeface="+mn-lt"/>
                        </a:rPr>
                        <a:t>Tams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s-MX" sz="1600" b="0" u="none" strike="noStrike" dirty="0" err="1">
                          <a:effectLst/>
                          <a:latin typeface="+mn-lt"/>
                        </a:rPr>
                        <a:t>Tlax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, </a:t>
                      </a:r>
                      <a:endParaRPr lang="es-MX" sz="1600" b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s-MX" sz="1600" b="0" u="none" strike="noStrike" dirty="0" smtClean="0">
                          <a:effectLst/>
                          <a:latin typeface="+mn-lt"/>
                        </a:rPr>
                        <a:t>  Ver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s-MX" sz="1600" b="0" u="none" strike="noStrike" dirty="0" err="1">
                          <a:effectLst/>
                          <a:latin typeface="+mn-lt"/>
                        </a:rPr>
                        <a:t>Zac</a:t>
                      </a:r>
                      <a:r>
                        <a:rPr lang="es-MX" sz="1600" b="0" u="none" strike="noStrike" dirty="0">
                          <a:effectLst/>
                          <a:latin typeface="+mn-lt"/>
                        </a:rPr>
                        <a:t>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7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44624"/>
            <a:ext cx="6552728" cy="1143000"/>
          </a:xfrm>
        </p:spPr>
        <p:txBody>
          <a:bodyPr/>
          <a:lstStyle/>
          <a:p>
            <a:pPr algn="l"/>
            <a:r>
              <a:rPr lang="es-MX" sz="3200" b="1" dirty="0">
                <a:solidFill>
                  <a:schemeClr val="bg1">
                    <a:lumMod val="50000"/>
                  </a:schemeClr>
                </a:solidFill>
              </a:rPr>
              <a:t>Proyectos en Salud Materna</a:t>
            </a:r>
            <a:br>
              <a:rPr lang="es-MX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MX" sz="3200" b="1" dirty="0">
                <a:solidFill>
                  <a:schemeClr val="bg1">
                    <a:lumMod val="50000"/>
                  </a:schemeClr>
                </a:solidFill>
              </a:rPr>
              <a:t>Fondo  de  Comunidades Saludables</a:t>
            </a:r>
            <a:endParaRPr lang="es-MX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259945"/>
              </p:ext>
            </p:extLst>
          </p:nvPr>
        </p:nvGraphicFramePr>
        <p:xfrm>
          <a:off x="2737484" y="1268760"/>
          <a:ext cx="4354795" cy="458763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81439"/>
                <a:gridCol w="2373356"/>
              </a:tblGrid>
              <a:tr h="51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Estado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Proyectos Beneficiados </a:t>
                      </a:r>
                      <a:endParaRPr lang="es-MX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2010-2013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Baja California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-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Baja California Sur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-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Colima</a:t>
                      </a:r>
                      <a:endParaRPr lang="es-MX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-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Jalisco</a:t>
                      </a:r>
                      <a:endParaRPr lang="es-MX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Municipio de  </a:t>
                      </a:r>
                      <a:r>
                        <a:rPr lang="es-MX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Concepciòn</a:t>
                      </a:r>
                      <a:r>
                        <a:rPr lang="es-MX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Buenos Aires (2010)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Municipio</a:t>
                      </a:r>
                      <a:r>
                        <a:rPr lang="es-MX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s-MX" sz="14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Zapotlanejo</a:t>
                      </a:r>
                      <a:r>
                        <a:rPr lang="es-MX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(2010)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Michoacán</a:t>
                      </a:r>
                      <a:endParaRPr lang="es-MX" sz="11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 </a:t>
                      </a:r>
                      <a:endParaRPr lang="es-MX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Municipio de </a:t>
                      </a:r>
                      <a:r>
                        <a:rPr lang="es-MX" sz="1400" dirty="0" err="1">
                          <a:effectLst/>
                        </a:rPr>
                        <a:t>Paracho</a:t>
                      </a:r>
                      <a:r>
                        <a:rPr lang="es-MX" sz="1400" dirty="0">
                          <a:effectLst/>
                        </a:rPr>
                        <a:t> (2012)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Nayarit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Municipio El </a:t>
                      </a:r>
                      <a:r>
                        <a:rPr lang="es-MX" sz="1400" dirty="0" err="1">
                          <a:effectLst/>
                        </a:rPr>
                        <a:t>Nayar</a:t>
                      </a:r>
                      <a:r>
                        <a:rPr lang="es-MX" sz="1400" dirty="0">
                          <a:effectLst/>
                        </a:rPr>
                        <a:t> (2010)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Sinaloa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-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Sonora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-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6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6840760" cy="1008112"/>
          </a:xfrm>
        </p:spPr>
        <p:txBody>
          <a:bodyPr/>
          <a:lstStyle/>
          <a:p>
            <a:pPr algn="l"/>
            <a:r>
              <a:rPr lang="es-MX" sz="3200" b="1" dirty="0" smtClean="0">
                <a:solidFill>
                  <a:srgbClr val="737373"/>
                </a:solidFill>
              </a:rPr>
              <a:t>Municipio de </a:t>
            </a:r>
            <a:r>
              <a:rPr lang="es-MX" sz="3200" b="1" dirty="0" err="1" smtClean="0">
                <a:solidFill>
                  <a:srgbClr val="737373"/>
                </a:solidFill>
              </a:rPr>
              <a:t>Paracho</a:t>
            </a:r>
            <a:r>
              <a:rPr lang="es-MX" sz="3200" b="1" dirty="0" smtClean="0">
                <a:solidFill>
                  <a:srgbClr val="737373"/>
                </a:solidFill>
              </a:rPr>
              <a:t>, Michoacán </a:t>
            </a:r>
            <a:br>
              <a:rPr lang="es-MX" sz="3200" b="1" dirty="0" smtClean="0">
                <a:solidFill>
                  <a:srgbClr val="737373"/>
                </a:solidFill>
              </a:rPr>
            </a:br>
            <a:r>
              <a:rPr lang="es-MX" sz="3200" b="1" dirty="0" smtClean="0">
                <a:solidFill>
                  <a:srgbClr val="737373"/>
                </a:solidFill>
              </a:rPr>
              <a:t>2012</a:t>
            </a:r>
            <a:endParaRPr lang="es-MX" sz="3200" b="1" dirty="0">
              <a:solidFill>
                <a:srgbClr val="737373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384376" cy="421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Subtítulo"/>
          <p:cNvSpPr txBox="1">
            <a:spLocks noGrp="1"/>
          </p:cNvSpPr>
          <p:nvPr>
            <p:ph type="subTitle" idx="1"/>
          </p:nvPr>
        </p:nvSpPr>
        <p:spPr>
          <a:xfrm>
            <a:off x="5508104" y="2161424"/>
            <a:ext cx="2736304" cy="1988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JIMPOKA CHET EROKUARINI JARANI KANIKUA JUKAPARAKUESTI</a:t>
            </a: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400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es-MX" sz="1400" i="1" dirty="0" smtClean="0">
                <a:latin typeface="Arial" pitchFamily="34" charset="0"/>
                <a:cs typeface="Arial" pitchFamily="34" charset="0"/>
              </a:rPr>
              <a:t>PORQUE TU EMBARAZO ES VALIOSO!!!!</a:t>
            </a:r>
          </a:p>
          <a:p>
            <a:pPr algn="ctr"/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9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918648" cy="4176464"/>
          </a:xfrm>
        </p:spPr>
        <p:txBody>
          <a:bodyPr/>
          <a:lstStyle/>
          <a:p>
            <a:pPr algn="l"/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PROYECTO:  PORQUE TU EMBARAZO ES VALIOSO PARA NUESTRO MUNICIPIO</a:t>
            </a:r>
            <a:br>
              <a:rPr lang="es-MX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MX" sz="1600" dirty="0">
                <a:latin typeface="Arial" pitchFamily="34" charset="0"/>
                <a:cs typeface="Arial" pitchFamily="34" charset="0"/>
              </a:rPr>
              <a:t/>
            </a:r>
            <a:br>
              <a:rPr lang="es-MX" sz="1600" dirty="0">
                <a:latin typeface="Arial" pitchFamily="34" charset="0"/>
                <a:cs typeface="Arial" pitchFamily="34" charset="0"/>
              </a:rPr>
            </a:br>
            <a:r>
              <a:rPr lang="es-MX" sz="1600" b="1" dirty="0">
                <a:latin typeface="Arial" pitchFamily="34" charset="0"/>
                <a:cs typeface="Arial" pitchFamily="34" charset="0"/>
              </a:rPr>
              <a:t>Objetivo General: Disminuir las muertes maternas y embarazos de alto riesgo en las mujeres indígenas de nuestro municipio.</a:t>
            </a:r>
            <a:br>
              <a:rPr lang="es-MX" sz="1600" b="1" dirty="0">
                <a:latin typeface="Arial" pitchFamily="34" charset="0"/>
                <a:cs typeface="Arial" pitchFamily="34" charset="0"/>
              </a:rPr>
            </a:br>
            <a:r>
              <a:rPr lang="es-MX" sz="1600" b="1" dirty="0">
                <a:latin typeface="Arial" pitchFamily="34" charset="0"/>
                <a:cs typeface="Arial" pitchFamily="34" charset="0"/>
              </a:rPr>
              <a:t/>
            </a:r>
            <a:br>
              <a:rPr lang="es-MX" sz="1600" b="1" dirty="0">
                <a:latin typeface="Arial" pitchFamily="34" charset="0"/>
                <a:cs typeface="Arial" pitchFamily="34" charset="0"/>
              </a:rPr>
            </a:br>
            <a:r>
              <a:rPr lang="es-MX" sz="1600" b="1" dirty="0">
                <a:latin typeface="Arial" pitchFamily="34" charset="0"/>
                <a:cs typeface="Arial" pitchFamily="34" charset="0"/>
              </a:rPr>
              <a:t> Instalación y equipamiento de 7 estancias AME (</a:t>
            </a:r>
            <a:r>
              <a:rPr lang="es-MX" sz="1600" b="1" dirty="0" err="1">
                <a:latin typeface="Arial" pitchFamily="34" charset="0"/>
                <a:cs typeface="Arial" pitchFamily="34" charset="0"/>
              </a:rPr>
              <a:t>Nurio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1600" b="1" dirty="0" err="1">
                <a:latin typeface="Arial" pitchFamily="34" charset="0"/>
                <a:cs typeface="Arial" pitchFamily="34" charset="0"/>
              </a:rPr>
              <a:t>Urapicho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1600" b="1" dirty="0" err="1" smtClean="0">
                <a:latin typeface="Arial" pitchFamily="34" charset="0"/>
                <a:cs typeface="Arial" pitchFamily="34" charset="0"/>
              </a:rPr>
              <a:t>Pomocuaran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, Aranza, </a:t>
            </a:r>
            <a:r>
              <a:rPr lang="es-MX" sz="1600" b="1" dirty="0" err="1">
                <a:latin typeface="Arial" pitchFamily="34" charset="0"/>
                <a:cs typeface="Arial" pitchFamily="34" charset="0"/>
              </a:rPr>
              <a:t>Ahuiran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1600" b="1" dirty="0" err="1">
                <a:latin typeface="Arial" pitchFamily="34" charset="0"/>
                <a:cs typeface="Arial" pitchFamily="34" charset="0"/>
              </a:rPr>
              <a:t>Cheranástico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 y </a:t>
            </a:r>
            <a:r>
              <a:rPr lang="es-MX" sz="1600" b="1" dirty="0" err="1">
                <a:latin typeface="Arial" pitchFamily="34" charset="0"/>
                <a:cs typeface="Arial" pitchFamily="34" charset="0"/>
              </a:rPr>
              <a:t>Quinceo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.)</a:t>
            </a:r>
            <a:br>
              <a:rPr lang="es-MX" sz="1600" b="1" dirty="0">
                <a:latin typeface="Arial" pitchFamily="34" charset="0"/>
                <a:cs typeface="Arial" pitchFamily="34" charset="0"/>
              </a:rPr>
            </a:br>
            <a:r>
              <a:rPr lang="es-MX" sz="1600" b="1" dirty="0">
                <a:latin typeface="Arial" pitchFamily="34" charset="0"/>
                <a:cs typeface="Arial" pitchFamily="34" charset="0"/>
              </a:rPr>
              <a:t/>
            </a:r>
            <a:br>
              <a:rPr lang="es-MX" sz="1600" b="1" dirty="0">
                <a:latin typeface="Arial" pitchFamily="34" charset="0"/>
                <a:cs typeface="Arial" pitchFamily="34" charset="0"/>
              </a:rPr>
            </a:br>
            <a:r>
              <a:rPr lang="es-MX" sz="1600" b="1" dirty="0">
                <a:latin typeface="Arial" pitchFamily="34" charset="0"/>
                <a:cs typeface="Arial" pitchFamily="34" charset="0"/>
              </a:rPr>
              <a:t> Unidad de transporte AME</a:t>
            </a:r>
            <a:br>
              <a:rPr lang="es-MX" sz="1600" b="1" dirty="0">
                <a:latin typeface="Arial" pitchFamily="34" charset="0"/>
                <a:cs typeface="Arial" pitchFamily="34" charset="0"/>
              </a:rPr>
            </a:br>
            <a:r>
              <a:rPr lang="es-MX" sz="1600" b="1" dirty="0">
                <a:latin typeface="Arial" pitchFamily="34" charset="0"/>
                <a:cs typeface="Arial" pitchFamily="34" charset="0"/>
              </a:rPr>
              <a:t/>
            </a:r>
            <a:br>
              <a:rPr lang="es-MX" sz="1600" b="1" dirty="0">
                <a:latin typeface="Arial" pitchFamily="34" charset="0"/>
                <a:cs typeface="Arial" pitchFamily="34" charset="0"/>
              </a:rPr>
            </a:br>
            <a:r>
              <a:rPr lang="es-MX" sz="1600" b="1" dirty="0">
                <a:latin typeface="Arial" pitchFamily="34" charset="0"/>
                <a:cs typeface="Arial" pitchFamily="34" charset="0"/>
              </a:rPr>
              <a:t> Capacitación a médicos, enfermeras y parteras tradicionales</a:t>
            </a:r>
            <a:br>
              <a:rPr lang="es-MX" sz="1600" b="1" dirty="0">
                <a:latin typeface="Arial" pitchFamily="34" charset="0"/>
                <a:cs typeface="Arial" pitchFamily="34" charset="0"/>
              </a:rPr>
            </a:b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2522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947133"/>
            <a:ext cx="7772400" cy="1470025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Picture 2" descr="D:\DSC01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45288"/>
            <a:ext cx="2214935" cy="166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:\P912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39" y="1557635"/>
            <a:ext cx="2160240" cy="162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D:\P8290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7" y="3206489"/>
            <a:ext cx="2760975" cy="207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purhepecha.com.mx/files/posted_images/2/paracho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3585" y="3178086"/>
            <a:ext cx="2363794" cy="209539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77" y="1549872"/>
            <a:ext cx="2216137" cy="16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79" y="3135048"/>
            <a:ext cx="2651643" cy="209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87" y="1578704"/>
            <a:ext cx="2158835" cy="162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623005"/>
              </p:ext>
            </p:extLst>
          </p:nvPr>
        </p:nvGraphicFramePr>
        <p:xfrm>
          <a:off x="1331640" y="1988841"/>
          <a:ext cx="6192688" cy="410445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10510"/>
                <a:gridCol w="965055"/>
                <a:gridCol w="1501281"/>
                <a:gridCol w="3215842"/>
              </a:tblGrid>
              <a:tr h="18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No.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Estado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Municipio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Nombre del Proyecto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</a:tr>
              <a:tr h="559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Guerrero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Coyuca de Benítez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Integración de las redes sociales en Coyuca de Benítez pára reducir la morbilidad y mortalidad materna y perinatal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</a:tr>
              <a:tr h="18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2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Guerrero 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Zihuatanejo de Azueta 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Casa A.M.E. "yo sí quiero crecer, junto a mi mamá" 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</a:tr>
              <a:tr h="746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3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México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Almoloya de Juárez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Promoción del Plan de Seguridad en el embarazo para prevenir la mortalidad materna en adolescentes del municipio de Almoloya de Juárez en el periodo 2013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</a:tr>
              <a:tr h="559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4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México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La Paz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Una nueva cultura de promoción y prevención para la diabetes gestacional en la localidad de Los Reyes La Paz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</a:tr>
              <a:tr h="18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5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México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Ocoyoacac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Por un </a:t>
                      </a:r>
                      <a:r>
                        <a:rPr lang="es-MX" sz="1050" dirty="0" err="1">
                          <a:effectLst/>
                        </a:rPr>
                        <a:t>Ocoyoacac</a:t>
                      </a:r>
                      <a:r>
                        <a:rPr lang="es-MX" sz="1050" dirty="0">
                          <a:effectLst/>
                        </a:rPr>
                        <a:t> sin niñas teniendo niños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</a:tr>
              <a:tr h="373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6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México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Teoloyucán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Proyecto de promoción a la salud, por un embarazo saludable, en el municipio de Teoloyucan 2013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</a:tr>
              <a:tr h="373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7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Puebla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San Jerónimo Tecuanipan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Tecuinapan, embarazo sano y responsable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</a:tr>
              <a:tr h="373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8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Puebla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San Pedro Yeloixtlahuaca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Por una maternidad saludable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</a:tr>
              <a:tr h="186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9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Puebla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Tepatlaxco de Hidalgo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En Tepatlaxco no mas muertes maternas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</a:tr>
              <a:tr h="373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10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Querétaro 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Peñamiller</a:t>
                      </a:r>
                      <a:endParaRPr lang="es-MX" sz="10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Prevenir muertes maternas y perinatales, fortaleciendo la Red de Traslado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7610" marR="67610" marT="0" marB="0"/>
                </a:tc>
              </a:tr>
            </a:tbl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sz="2400" dirty="0" smtClean="0">
                <a:solidFill>
                  <a:schemeClr val="bg1"/>
                </a:solidFill>
              </a:rPr>
              <a:t>de </a:t>
            </a:r>
            <a:r>
              <a:rPr lang="es-MX" sz="3600" b="1" dirty="0">
                <a:solidFill>
                  <a:schemeClr val="bg1">
                    <a:lumMod val="50000"/>
                  </a:schemeClr>
                </a:solidFill>
              </a:rPr>
              <a:t>Proyectos en Salud Materna</a:t>
            </a:r>
            <a:br>
              <a:rPr lang="es-MX" sz="3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MX" sz="3600" b="1" dirty="0">
                <a:solidFill>
                  <a:schemeClr val="bg1">
                    <a:lumMod val="50000"/>
                  </a:schemeClr>
                </a:solidFill>
              </a:rPr>
              <a:t>Fondo  de  Comunidades Saludables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83768" y="13407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PROYECTOS BENEFICIADOS 2013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580861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555</Words>
  <Application>Microsoft Office PowerPoint</Application>
  <PresentationFormat>Presentación en pantalla (4:3)</PresentationFormat>
  <Paragraphs>146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Proyectos en Salud Materna Fondo  de  Comunidades Saludables </vt:lpstr>
      <vt:lpstr>Proyectos en Salud Materna  Fondo  de  Comunidades Saludables </vt:lpstr>
      <vt:lpstr>de Proyectos en Salud Materna Fondo  de  Comunidades Saludables </vt:lpstr>
      <vt:lpstr>Proyectos en Salud Materna Fondo  de  Comunidades Saludables</vt:lpstr>
      <vt:lpstr>Municipio de Paracho, Michoacán  2012</vt:lpstr>
      <vt:lpstr>PROYECTO:  PORQUE TU EMBARAZO ES VALIOSO PARA NUESTRO MUNICIPIO  Objetivo General: Disminuir las muertes maternas y embarazos de alto riesgo en las mujeres indígenas de nuestro municipio.   Instalación y equipamiento de 7 estancias AME (Nurio, Urapicho, Pomocuaran, Aranza, Ahuiran, Cheranástico y Quinceo.)   Unidad de transporte AME   Capacitación a médicos, enfermeras y parteras tradicionales </vt:lpstr>
      <vt:lpstr>Presentación de PowerPoint</vt:lpstr>
      <vt:lpstr>de Proyectos en Salud Materna Fondo  de  Comunidades Saludables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spps</dc:creator>
  <cp:lastModifiedBy>ExpeUEW7</cp:lastModifiedBy>
  <cp:revision>71</cp:revision>
  <cp:lastPrinted>2013-01-18T17:35:10Z</cp:lastPrinted>
  <dcterms:created xsi:type="dcterms:W3CDTF">2012-12-13T01:24:37Z</dcterms:created>
  <dcterms:modified xsi:type="dcterms:W3CDTF">2013-08-09T14:38:18Z</dcterms:modified>
</cp:coreProperties>
</file>